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18"/>
  </p:notesMasterIdLst>
  <p:sldIdLst>
    <p:sldId id="256" r:id="rId2"/>
    <p:sldId id="261" r:id="rId3"/>
    <p:sldId id="432" r:id="rId4"/>
    <p:sldId id="494" r:id="rId5"/>
    <p:sldId id="545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44" r:id="rId25"/>
    <p:sldId id="499" r:id="rId26"/>
    <p:sldId id="449" r:id="rId27"/>
    <p:sldId id="516" r:id="rId28"/>
    <p:sldId id="517" r:id="rId29"/>
    <p:sldId id="518" r:id="rId30"/>
    <p:sldId id="450" r:id="rId31"/>
    <p:sldId id="520" r:id="rId32"/>
    <p:sldId id="502" r:id="rId33"/>
    <p:sldId id="521" r:id="rId34"/>
    <p:sldId id="543" r:id="rId35"/>
    <p:sldId id="547" r:id="rId36"/>
    <p:sldId id="546" r:id="rId37"/>
    <p:sldId id="552" r:id="rId38"/>
    <p:sldId id="522" r:id="rId39"/>
    <p:sldId id="524" r:id="rId40"/>
    <p:sldId id="451" r:id="rId41"/>
    <p:sldId id="548" r:id="rId42"/>
    <p:sldId id="523" r:id="rId43"/>
    <p:sldId id="527" r:id="rId44"/>
    <p:sldId id="525" r:id="rId45"/>
    <p:sldId id="504" r:id="rId46"/>
    <p:sldId id="490" r:id="rId47"/>
    <p:sldId id="440" r:id="rId48"/>
    <p:sldId id="453" r:id="rId49"/>
    <p:sldId id="528" r:id="rId50"/>
    <p:sldId id="553" r:id="rId51"/>
    <p:sldId id="454" r:id="rId52"/>
    <p:sldId id="455" r:id="rId53"/>
    <p:sldId id="530" r:id="rId54"/>
    <p:sldId id="531" r:id="rId55"/>
    <p:sldId id="540" r:id="rId56"/>
    <p:sldId id="554" r:id="rId57"/>
    <p:sldId id="529" r:id="rId58"/>
    <p:sldId id="534" r:id="rId59"/>
    <p:sldId id="532" r:id="rId60"/>
    <p:sldId id="533" r:id="rId61"/>
    <p:sldId id="537" r:id="rId62"/>
    <p:sldId id="536" r:id="rId63"/>
    <p:sldId id="538" r:id="rId64"/>
    <p:sldId id="550" r:id="rId65"/>
    <p:sldId id="505" r:id="rId66"/>
    <p:sldId id="542" r:id="rId67"/>
    <p:sldId id="456" r:id="rId68"/>
    <p:sldId id="557" r:id="rId69"/>
    <p:sldId id="458" r:id="rId70"/>
    <p:sldId id="555" r:id="rId71"/>
    <p:sldId id="551" r:id="rId72"/>
    <p:sldId id="556" r:id="rId73"/>
    <p:sldId id="558" r:id="rId74"/>
    <p:sldId id="559" r:id="rId75"/>
    <p:sldId id="457" r:id="rId76"/>
    <p:sldId id="560" r:id="rId77"/>
    <p:sldId id="461" r:id="rId78"/>
    <p:sldId id="549" r:id="rId79"/>
    <p:sldId id="561" r:id="rId80"/>
    <p:sldId id="562" r:id="rId81"/>
    <p:sldId id="459" r:id="rId82"/>
    <p:sldId id="563" r:id="rId83"/>
    <p:sldId id="491" r:id="rId84"/>
    <p:sldId id="441" r:id="rId85"/>
    <p:sldId id="463" r:id="rId86"/>
    <p:sldId id="464" r:id="rId87"/>
    <p:sldId id="568" r:id="rId88"/>
    <p:sldId id="492" r:id="rId89"/>
    <p:sldId id="442" r:id="rId90"/>
    <p:sldId id="436" r:id="rId91"/>
    <p:sldId id="474" r:id="rId92"/>
    <p:sldId id="475" r:id="rId93"/>
    <p:sldId id="476" r:id="rId94"/>
    <p:sldId id="477" r:id="rId95"/>
    <p:sldId id="565" r:id="rId96"/>
    <p:sldId id="567" r:id="rId97"/>
    <p:sldId id="569" r:id="rId98"/>
    <p:sldId id="478" r:id="rId99"/>
    <p:sldId id="479" r:id="rId100"/>
    <p:sldId id="493" r:id="rId101"/>
    <p:sldId id="443" r:id="rId102"/>
    <p:sldId id="481" r:id="rId103"/>
    <p:sldId id="482" r:id="rId104"/>
    <p:sldId id="483" r:id="rId105"/>
    <p:sldId id="484" r:id="rId106"/>
    <p:sldId id="485" r:id="rId107"/>
    <p:sldId id="486" r:id="rId108"/>
    <p:sldId id="487" r:id="rId109"/>
    <p:sldId id="299" r:id="rId110"/>
    <p:sldId id="564" r:id="rId111"/>
    <p:sldId id="465" r:id="rId112"/>
    <p:sldId id="466" r:id="rId113"/>
    <p:sldId id="467" r:id="rId114"/>
    <p:sldId id="468" r:id="rId115"/>
    <p:sldId id="469" r:id="rId116"/>
    <p:sldId id="473" r:id="rId117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7" autoAdjust="0"/>
    <p:restoredTop sz="67087" autoAdjust="0"/>
  </p:normalViewPr>
  <p:slideViewPr>
    <p:cSldViewPr snapToGrid="0">
      <p:cViewPr varScale="1">
        <p:scale>
          <a:sx n="55" d="100"/>
          <a:sy n="55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hello7_manipulators.cpp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solution_vector.cpp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5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solution_regex.cpp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solution_guess.cpp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5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reading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exploring file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3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8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8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functions3_by_ref.cpp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functions_and_cmd_line_args.cpp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8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scope.cpp</a:t>
            </a:r>
          </a:p>
          <a:p>
            <a:r>
              <a:rPr lang="en-US" dirty="0"/>
              <a:t>scope1_namespace.cpp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9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array1.cpp</a:t>
            </a:r>
          </a:p>
          <a:p>
            <a:r>
              <a:rPr lang="en-US" dirty="0"/>
              <a:t>array2.cpp</a:t>
            </a:r>
          </a:p>
          <a:p>
            <a:r>
              <a:rPr lang="en-US" dirty="0"/>
              <a:t>sorts, </a:t>
            </a:r>
            <a:r>
              <a:rPr lang="en-US" dirty="0" err="1"/>
              <a:t>etc</a:t>
            </a:r>
            <a:r>
              <a:rPr lang="en-US" dirty="0"/>
              <a:t> part of discussion of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8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map_unord.cpp</a:t>
            </a:r>
          </a:p>
          <a:p>
            <a:r>
              <a:rPr lang="en-US" dirty="0"/>
              <a:t>map_nested.cpp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4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solution_map.cpp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5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solution_deque.cpp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complex1.cpp (built-in)</a:t>
            </a:r>
          </a:p>
          <a:p>
            <a:r>
              <a:rPr lang="en-US" dirty="0"/>
              <a:t>complex1_demo_struct.cpp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85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complex1.cpp (built-in)</a:t>
            </a:r>
          </a:p>
          <a:p>
            <a:r>
              <a:rPr lang="en-US" dirty="0"/>
              <a:t>complex1_demo_struct.cpp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2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solution_complex_struct_starter_kit.cpp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8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templates.cpp</a:t>
            </a:r>
          </a:p>
          <a:p>
            <a:r>
              <a:rPr lang="en-US" dirty="0"/>
              <a:t>templates1_specialization.cpp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1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solution_templates.cpp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48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pointer_basics.cpp</a:t>
            </a:r>
          </a:p>
          <a:p>
            <a:r>
              <a:rPr lang="en-US" dirty="0"/>
              <a:t>pointers.cpp</a:t>
            </a:r>
          </a:p>
          <a:p>
            <a:r>
              <a:rPr lang="en-US" dirty="0"/>
              <a:t>pointers_to_functions.cpp</a:t>
            </a:r>
          </a:p>
          <a:p>
            <a:r>
              <a:rPr lang="en-US" dirty="0"/>
              <a:t>pointers_to_pointers.cpp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0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81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class1.cpp  (general intro)</a:t>
            </a:r>
          </a:p>
          <a:p>
            <a:endParaRPr lang="en-US" dirty="0"/>
          </a:p>
          <a:p>
            <a:r>
              <a:rPr lang="en-US" dirty="0"/>
              <a:t>Next:   add class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92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class2a_myclass_add_skinny.cpp    #separate declaration and spec.    That’s what we do with headers.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class3.cpp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77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class_declare_spec_instance.cpp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45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class4.cpp    Goat class with instance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49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class5.cpp     a new goat class!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157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class6.cpp   # who wants a hot pink goat?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52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solution_</a:t>
            </a:r>
            <a:r>
              <a:rPr lang="en-US" err="1"/>
              <a:t>class</a:t>
            </a:r>
            <a:r>
              <a:rPr lang="en-US"/>
              <a:t>_1.cpp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container/arra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iorss.github.io/C-Cpp-Notes/compiler-flags-options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7892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4F87-0210-4054-B8B6-2E05ED652503}"/>
              </a:ext>
            </a:extLst>
          </p:cNvPr>
          <p:cNvSpPr txBox="1"/>
          <p:nvPr/>
        </p:nvSpPr>
        <p:spPr>
          <a:xfrm>
            <a:off x="4065082" y="3536693"/>
            <a:ext cx="7122869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[0] is name of program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[1] is the first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provided at command line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 is the second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... (etc.)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35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 -  Part 1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Ask the user how big the largest-ever fish they ever caught was.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Set a variable in your code to hold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back to the user 75% of the stated length of the fish.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(snarky comment is optional) 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return 0 if successful.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10910" y="3671029"/>
            <a:ext cx="7793376" cy="246221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code in hello7_manipulators.cpp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&lt;vector&gt;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Type-casting (changing variable type)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Miscellaneous</a:t>
            </a:r>
          </a:p>
          <a:p>
            <a:pPr marL="685800" lvl="1"/>
            <a:r>
              <a:rPr lang="en-US" sz="2000" b="1" dirty="0"/>
              <a:t>typedef allows an alias to a var type</a:t>
            </a:r>
          </a:p>
          <a:p>
            <a:pPr marL="1143000" lvl="2"/>
            <a:r>
              <a:rPr lang="en-US" sz="2000" b="1" dirty="0"/>
              <a:t>typedef int </a:t>
            </a:r>
            <a:r>
              <a:rPr lang="en-US" sz="2000" b="1" dirty="0" err="1"/>
              <a:t>alias_to_int</a:t>
            </a:r>
            <a:r>
              <a:rPr lang="en-US" sz="2000" b="1" dirty="0"/>
              <a:t>;</a:t>
            </a:r>
          </a:p>
          <a:p>
            <a:pPr marL="685800" lvl="1"/>
            <a:r>
              <a:rPr lang="en-US" sz="2000" b="1" dirty="0" err="1"/>
              <a:t>enum</a:t>
            </a:r>
            <a:r>
              <a:rPr lang="en-US" sz="2000" b="1" dirty="0"/>
              <a:t> creates constant names with an implicit index</a:t>
            </a:r>
          </a:p>
          <a:p>
            <a:pPr marL="1143000" lvl="2"/>
            <a:r>
              <a:rPr lang="en-US" sz="2000" b="1" dirty="0"/>
              <a:t>great for self-documenting code</a:t>
            </a:r>
          </a:p>
          <a:p>
            <a:pPr marL="1143000" lvl="2"/>
            <a:r>
              <a:rPr lang="en-US" sz="2000" b="1" dirty="0"/>
              <a:t>sets finite number of values</a:t>
            </a:r>
          </a:p>
          <a:p>
            <a:pPr marL="1143000" lvl="2"/>
            <a:r>
              <a:rPr lang="en-US" sz="2000" b="1" dirty="0" err="1"/>
              <a:t>enum</a:t>
            </a:r>
            <a:r>
              <a:rPr lang="en-US" sz="2000" b="1" dirty="0"/>
              <a:t> </a:t>
            </a:r>
            <a:r>
              <a:rPr lang="en-US" sz="2000" b="1" dirty="0" err="1"/>
              <a:t>enum_var</a:t>
            </a:r>
            <a:r>
              <a:rPr lang="en-US" sz="2000" b="1" dirty="0"/>
              <a:t> {element1, element2);</a:t>
            </a:r>
          </a:p>
          <a:p>
            <a:pPr marL="685800" lvl="1"/>
            <a:r>
              <a:rPr lang="en-US" sz="2000" b="1" dirty="0"/>
              <a:t>Templates provide a standard set of container variable types via the STL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</a:t>
            </a:r>
          </a:p>
          <a:p>
            <a:pPr marL="685800" lvl="1"/>
            <a:r>
              <a:rPr lang="en-US" sz="2000" b="1" dirty="0"/>
              <a:t>Ordered sequence of objects</a:t>
            </a:r>
          </a:p>
          <a:p>
            <a:pPr marL="685800" lvl="1"/>
            <a:r>
              <a:rPr lang="en-US" sz="2000" b="1" dirty="0"/>
              <a:t>Part of the STL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#include &lt;vector&gt;</a:t>
            </a:r>
          </a:p>
          <a:p>
            <a:pPr marL="685800" lvl="1"/>
            <a:r>
              <a:rPr lang="en-US" sz="2000" b="1" dirty="0"/>
              <a:t>methods for loading data, indexing, inserting, removing, etc.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“self-aware” of key metadata like size</a:t>
            </a:r>
          </a:p>
          <a:p>
            <a:pPr marL="685800" lvl="1"/>
            <a:r>
              <a:rPr lang="en-US" sz="2000" b="1" dirty="0" err="1"/>
              <a:t>iterable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7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3707" y="192111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 cheat sheet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push_back</a:t>
            </a:r>
            <a:r>
              <a:rPr lang="en-US" b="1" dirty="0"/>
              <a:t>()  adds values to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pop_back</a:t>
            </a:r>
            <a:r>
              <a:rPr lang="en-US" b="1" dirty="0"/>
              <a:t>()  removes values from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insert()  just what you think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front  first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back last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access operator is [ ] for individual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iterators include begin,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size() for number of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empty() Boolean answer to: is it empty?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DF29F-9075-4C64-9B83-3F90958F6450}"/>
              </a:ext>
            </a:extLst>
          </p:cNvPr>
          <p:cNvSpPr txBox="1"/>
          <p:nvPr/>
        </p:nvSpPr>
        <p:spPr>
          <a:xfrm>
            <a:off x="4697562" y="6296557"/>
            <a:ext cx="6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https://www.cplusplus.com/reference/vector/vector/</a:t>
            </a:r>
          </a:p>
        </p:txBody>
      </p:sp>
    </p:spTree>
    <p:extLst>
      <p:ext uri="{BB962C8B-B14F-4D97-AF65-F5344CB8AC3E}">
        <p14:creationId xmlns:p14="http://schemas.microsoft.com/office/powerpoint/2010/main" val="211878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23775" y="-1675877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turn!</a:t>
            </a:r>
          </a:p>
          <a:p>
            <a:pPr marL="685800" lvl="1"/>
            <a:r>
              <a:rPr lang="en-US" sz="2000" b="1" dirty="0"/>
              <a:t>Please write a program that: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creates a </a:t>
            </a:r>
            <a:r>
              <a:rPr lang="en-US" sz="1800" b="1" dirty="0"/>
              <a:t>empty string vector named parsed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adds the first four words of a string, one at a time, to the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F4001-B824-4A8B-B4A5-3B67C71FBD65}"/>
              </a:ext>
            </a:extLst>
          </p:cNvPr>
          <p:cNvSpPr txBox="1"/>
          <p:nvPr/>
        </p:nvSpPr>
        <p:spPr>
          <a:xfrm>
            <a:off x="4410351" y="2941853"/>
            <a:ext cx="6469856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starter code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lorem =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"Lorem ipsum dolor sit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“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for (int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&lt;5;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	// your parsing code goes here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for (int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=0;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&lt;4;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parsed[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‘\t’;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918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2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if statement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</a:t>
            </a:r>
            <a:r>
              <a:rPr lang="en-US" b="1" dirty="0">
                <a:solidFill>
                  <a:schemeClr val="accent2"/>
                </a:solidFill>
              </a:rPr>
              <a:t>while &lt;condition is true&gt;{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1239B-CBE1-475F-84AF-B521C06243CB}"/>
              </a:ext>
            </a:extLst>
          </p:cNvPr>
          <p:cNvSpPr txBox="1"/>
          <p:nvPr/>
        </p:nvSpPr>
        <p:spPr>
          <a:xfrm>
            <a:off x="4305848" y="3934631"/>
            <a:ext cx="646985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Hint:  Here’s how you might get a random number:</a:t>
            </a:r>
          </a:p>
          <a:p>
            <a:pPr marL="457200" lvl="1" indent="0">
              <a:buNone/>
            </a:pPr>
            <a:r>
              <a:rPr lang="en-US" sz="1400" b="1" dirty="0"/>
              <a:t>	</a:t>
            </a:r>
            <a:r>
              <a:rPr lang="en-US" sz="1400" b="1" dirty="0" err="1"/>
              <a:t>srand</a:t>
            </a:r>
            <a:r>
              <a:rPr lang="en-US" sz="14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... which you probably want to print out or override during development.  That should help keep the developer sane ;-)</a:t>
            </a:r>
          </a:p>
        </p:txBody>
      </p:sp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3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8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66329" y="744079"/>
            <a:ext cx="5042647" cy="475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File system I/O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streams are the streams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are objects that manage flows of serialized data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can be opened, closed, and filled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streams in</a:t>
            </a:r>
            <a:r>
              <a:rPr lang="en-US" b="1" dirty="0"/>
              <a:t>clude buffers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buffers may be flushed (but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() automates </a:t>
            </a:r>
            <a:r>
              <a:rPr lang="en-US" b="1" dirty="0"/>
              <a:t>that)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0B566-35EF-4770-B24A-F7256204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" y="1716420"/>
            <a:ext cx="5989199" cy="3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Writing to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Insertion operator injects content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“Some content”” &lt;&lt;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endl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Flush buffer if needed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std::flush;</a:t>
            </a: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Reading from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Extract some content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content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getline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line);</a:t>
            </a:r>
          </a:p>
          <a:p>
            <a:pPr marL="1143000" lvl="2"/>
            <a:r>
              <a:rPr lang="en-US" b="1" dirty="0" err="1"/>
              <a:t>cout</a:t>
            </a:r>
            <a:r>
              <a:rPr lang="en-US" b="1" dirty="0"/>
              <a:t> &lt;&lt; content;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0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3106" y="1132358"/>
            <a:ext cx="6643009" cy="421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 and write using file stream pointers:</a:t>
            </a:r>
          </a:p>
          <a:p>
            <a:pPr marL="685800" lvl="1"/>
            <a:r>
              <a:rPr lang="en-US" b="1" dirty="0" err="1"/>
              <a:t>stream.seekp</a:t>
            </a:r>
            <a:r>
              <a:rPr lang="en-US" b="1" dirty="0"/>
              <a:t>() pointer for writing (‘put’)</a:t>
            </a:r>
          </a:p>
          <a:p>
            <a:pPr marL="685800" lvl="1"/>
            <a:r>
              <a:rPr lang="en-US" b="1" dirty="0" err="1"/>
              <a:t>stream.seekg</a:t>
            </a:r>
            <a:r>
              <a:rPr lang="en-US" b="1" dirty="0"/>
              <a:t>() pointer for reading (‘get’)</a:t>
            </a:r>
          </a:p>
          <a:p>
            <a:pPr marL="685800" lvl="1"/>
            <a:r>
              <a:rPr lang="en-US" b="1" dirty="0" err="1"/>
              <a:t>stream.tellp</a:t>
            </a:r>
            <a:r>
              <a:rPr lang="en-US" b="1" dirty="0"/>
              <a:t>()  location of put pointer</a:t>
            </a:r>
          </a:p>
          <a:p>
            <a:pPr marL="685800" lvl="1"/>
            <a:r>
              <a:rPr lang="en-US" b="1" dirty="0" err="1"/>
              <a:t>stream.tellg</a:t>
            </a:r>
            <a:r>
              <a:rPr lang="en-US" b="1" dirty="0"/>
              <a:t>() </a:t>
            </a:r>
            <a:r>
              <a:rPr lang="en-US" b="1" dirty="0" err="1"/>
              <a:t>logation</a:t>
            </a:r>
            <a:r>
              <a:rPr lang="en-US" b="1" dirty="0"/>
              <a:t> of get pointer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602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 !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reads the file football.txt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(it’s recent AP football standings) and print out all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the schools with “State” in their name.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 should get something like this: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5       Oklahoma State  1291    7 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7       Ohio State            1147    2 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11      Michigan State   877     12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19      San Diego State 416     22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21      NC State             310     24      9-3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557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8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23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Encapsulating code with functions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are isolated namespaces with specific entry points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may take arguments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Arguments may provide ‘hard coded’ values (“by value”) or pointers (“by reference</a:t>
            </a:r>
            <a:r>
              <a:rPr lang="en-US" b="1" dirty="0"/>
              <a:t>”)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may (or may not) return objects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Why are they cool?</a:t>
            </a:r>
          </a:p>
          <a:p>
            <a:pPr marL="685800" lvl="1"/>
            <a:r>
              <a:rPr lang="en-US" b="1" dirty="0"/>
              <a:t>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hey do one thing, well</a:t>
            </a:r>
          </a:p>
          <a:p>
            <a:pPr marL="685800" lvl="1"/>
            <a:r>
              <a:rPr lang="en-US" b="1" dirty="0"/>
              <a:t>testable</a:t>
            </a:r>
          </a:p>
          <a:p>
            <a:pPr marL="685800" lvl="1"/>
            <a:r>
              <a:rPr lang="en-US" b="1" dirty="0"/>
              <a:t>easily replaced</a:t>
            </a:r>
          </a:p>
          <a:p>
            <a:pPr marL="685800" lvl="1"/>
            <a:r>
              <a:rPr lang="en-US" b="1" dirty="0"/>
              <a:t>streamline main code</a:t>
            </a:r>
          </a:p>
          <a:p>
            <a:pPr marL="685800" lvl="1"/>
            <a:r>
              <a:rPr lang="en-US" b="1" dirty="0"/>
              <a:t>“clean”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62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D047572-A015-4574-9B28-F2ABEC50FA2C}"/>
              </a:ext>
            </a:extLst>
          </p:cNvPr>
          <p:cNvSpPr txBox="1">
            <a:spLocks/>
          </p:cNvSpPr>
          <p:nvPr/>
        </p:nvSpPr>
        <p:spPr>
          <a:xfrm>
            <a:off x="4723338" y="2364759"/>
            <a:ext cx="6643009" cy="304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Function-related topics</a:t>
            </a:r>
          </a:p>
          <a:p>
            <a:pPr marL="228600"/>
            <a:r>
              <a:rPr lang="en-US" b="1" dirty="0"/>
              <a:t>Syntax</a:t>
            </a:r>
          </a:p>
          <a:p>
            <a:pPr marL="228600"/>
            <a:r>
              <a:rPr lang="en-US" b="1" dirty="0"/>
              <a:t>Declarations versus Definitions</a:t>
            </a:r>
          </a:p>
          <a:p>
            <a:pPr marL="228600"/>
            <a:r>
              <a:rPr lang="en-US" b="1" dirty="0"/>
              <a:t>Scope </a:t>
            </a:r>
          </a:p>
          <a:p>
            <a:pPr marL="228600"/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9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4759" y="-1317928"/>
            <a:ext cx="8398948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syntax: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&lt;</a:t>
            </a:r>
            <a:r>
              <a:rPr lang="en-US" b="1" dirty="0" err="1"/>
              <a:t>return_type</a:t>
            </a:r>
            <a:r>
              <a:rPr lang="en-US" b="1" dirty="0"/>
              <a:t>&gt;  &lt;function name&gt;    ( &lt;comma-separated </a:t>
            </a:r>
            <a:r>
              <a:rPr lang="en-US" b="1" dirty="0" err="1"/>
              <a:t>args</a:t>
            </a:r>
            <a:r>
              <a:rPr lang="en-US" b="1" dirty="0"/>
              <a:t>&gt;) {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             &lt;some stuff&gt;              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}  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226448" y="2612971"/>
            <a:ext cx="712286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A simple function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   // isolated variable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8052" y="-665747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Declaration versus Definition: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414706" y="1258275"/>
            <a:ext cx="7122869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is defined before use in main()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(int, int) 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DECLARED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addInts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	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DEFINED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multInts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return arg1 *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5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Passing data into functions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By value</a:t>
            </a:r>
          </a:p>
          <a:p>
            <a:pPr lvl="1"/>
            <a:r>
              <a:rPr lang="en-US" b="1" dirty="0"/>
              <a:t>(usually) the default, exception is arrays</a:t>
            </a:r>
          </a:p>
          <a:p>
            <a:pPr lvl="1"/>
            <a:r>
              <a:rPr lang="en-US" b="1" dirty="0"/>
              <a:t>passes a new object – a hard copy – to function</a:t>
            </a:r>
          </a:p>
          <a:p>
            <a:pPr lvl="1"/>
            <a:r>
              <a:rPr lang="en-US" b="1" dirty="0"/>
              <a:t>function operates in isolation</a:t>
            </a:r>
          </a:p>
          <a:p>
            <a:pPr lvl="1"/>
            <a:r>
              <a:rPr lang="en-US" b="1" dirty="0"/>
              <a:t>original is safe, but at a cost</a:t>
            </a:r>
          </a:p>
          <a:p>
            <a:r>
              <a:rPr lang="en-US" b="1" dirty="0"/>
              <a:t>By reference</a:t>
            </a:r>
          </a:p>
          <a:p>
            <a:pPr lvl="1"/>
            <a:r>
              <a:rPr lang="en-US" b="1" dirty="0"/>
              <a:t>pass the address of the object</a:t>
            </a:r>
          </a:p>
          <a:p>
            <a:pPr lvl="1"/>
            <a:r>
              <a:rPr lang="en-US" b="1" dirty="0"/>
              <a:t>no new object is created</a:t>
            </a:r>
          </a:p>
          <a:p>
            <a:pPr lvl="1"/>
            <a:r>
              <a:rPr lang="en-US" b="1" dirty="0"/>
              <a:t>values at the address are directly manipulated by function</a:t>
            </a:r>
          </a:p>
          <a:p>
            <a:pPr lvl="1"/>
            <a:r>
              <a:rPr lang="en-US" b="1" dirty="0"/>
              <a:t>original is changed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61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8692" y="520540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argc</a:t>
            </a:r>
            <a:r>
              <a:rPr lang="en-US" b="1" dirty="0"/>
              <a:t> passed in by value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argv</a:t>
            </a:r>
            <a:r>
              <a:rPr lang="en-US" b="1" dirty="0"/>
              <a:t> passed in by reference</a:t>
            </a:r>
          </a:p>
          <a:p>
            <a:pPr marL="0" indent="0">
              <a:buNone/>
            </a:pPr>
            <a:endParaRPr lang="en-US" b="1" dirty="0"/>
          </a:p>
          <a:p>
            <a:pPr marL="685800" lvl="1"/>
            <a:r>
              <a:rPr lang="en-US" b="1" dirty="0" err="1"/>
              <a:t>argc</a:t>
            </a:r>
            <a:r>
              <a:rPr lang="en-US" b="1" dirty="0"/>
              <a:t> is argument count (</a:t>
            </a:r>
            <a:r>
              <a:rPr lang="en-US" b="1" dirty="0" err="1"/>
              <a:t>args</a:t>
            </a:r>
            <a:r>
              <a:rPr lang="en-US" b="1" dirty="0"/>
              <a:t> + program name)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 is the argument vector (an array of char pointers)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[0] is the name of the program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065082" y="3536693"/>
            <a:ext cx="7122869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[0] is name of program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[1] is the first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provided at command line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 is the second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... (etc.)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9415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Global</a:t>
            </a:r>
          </a:p>
          <a:p>
            <a:pPr lvl="1"/>
            <a:r>
              <a:rPr lang="en-US" b="1" dirty="0"/>
              <a:t>external to functions, classes</a:t>
            </a:r>
          </a:p>
          <a:p>
            <a:pPr lvl="1"/>
            <a:r>
              <a:rPr lang="en-US" b="1" dirty="0"/>
              <a:t>available within functions, classes</a:t>
            </a:r>
          </a:p>
          <a:p>
            <a:pPr lvl="1"/>
            <a:r>
              <a:rPr lang="en-US" b="1" u="sng" dirty="0"/>
              <a:t>can be changed</a:t>
            </a:r>
            <a:r>
              <a:rPr lang="en-US" b="1" dirty="0"/>
              <a:t> from within functions, classes</a:t>
            </a:r>
          </a:p>
          <a:p>
            <a:r>
              <a:rPr lang="en-US" b="1" dirty="0"/>
              <a:t>Local</a:t>
            </a:r>
          </a:p>
          <a:p>
            <a:pPr lvl="1"/>
            <a:r>
              <a:rPr lang="en-US" b="1" dirty="0"/>
              <a:t>internal to functions, classes, etc.</a:t>
            </a:r>
          </a:p>
          <a:p>
            <a:pPr lvl="1"/>
            <a:r>
              <a:rPr lang="en-US" b="1" dirty="0"/>
              <a:t>variables declared within: while, for, if, and switch are local to block</a:t>
            </a:r>
          </a:p>
          <a:p>
            <a:pPr lvl="1"/>
            <a:r>
              <a:rPr lang="en-US" b="1" dirty="0"/>
              <a:t>sort of a “private copy” of the value</a:t>
            </a:r>
          </a:p>
          <a:p>
            <a:r>
              <a:rPr lang="en-US" b="1" dirty="0"/>
              <a:t>Namespaces</a:t>
            </a:r>
          </a:p>
          <a:p>
            <a:pPr lvl="1"/>
            <a:r>
              <a:rPr lang="en-US" b="1" dirty="0"/>
              <a:t>lookup tables matching names to values</a:t>
            </a:r>
          </a:p>
          <a:p>
            <a:pPr lvl="1"/>
            <a:r>
              <a:rPr lang="en-US" b="1" dirty="0"/>
              <a:t>can be nested</a:t>
            </a:r>
          </a:p>
          <a:p>
            <a:pPr lvl="1"/>
            <a:r>
              <a:rPr lang="en-US" b="1" dirty="0"/>
              <a:t>use the :: (scope resolution) operator to drill down through nested layers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03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29429" y="190691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b="1" dirty="0"/>
              <a:t>Your turn:</a:t>
            </a:r>
          </a:p>
          <a:p>
            <a:pPr marL="0" indent="0">
              <a:buNone/>
            </a:pPr>
            <a:r>
              <a:rPr lang="en-US" sz="1400" b="1" dirty="0"/>
              <a:t>Here, the ‘ask’ is that you write a modular program using short, single-purpose functions, working in concert.   Please: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Capture the user’s input in the main() function.  Input should have two integers followed by the word mod or </a:t>
            </a:r>
            <a:r>
              <a:rPr lang="en-US" sz="1400" b="1" dirty="0" err="1"/>
              <a:t>mul</a:t>
            </a:r>
            <a:r>
              <a:rPr lang="en-US" sz="1400" b="1" dirty="0"/>
              <a:t> ... something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./</a:t>
            </a:r>
            <a:r>
              <a:rPr lang="en-US" sz="1400" b="1" dirty="0" err="1"/>
              <a:t>myprogram</a:t>
            </a:r>
            <a:r>
              <a:rPr lang="en-US" sz="1400" b="1" dirty="0"/>
              <a:t>  2  3  </a:t>
            </a:r>
            <a:r>
              <a:rPr lang="en-US" sz="1400" b="1" dirty="0" err="1"/>
              <a:t>mul</a:t>
            </a:r>
            <a:r>
              <a:rPr lang="en-US" sz="1400" b="1" dirty="0"/>
              <a:t>    OR   ./</a:t>
            </a:r>
            <a:r>
              <a:rPr lang="en-US" sz="1400" b="1" dirty="0" err="1"/>
              <a:t>myprobram</a:t>
            </a:r>
            <a:r>
              <a:rPr lang="en-US" sz="1400" b="1" dirty="0"/>
              <a:t> 2 4 mod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In main() call function </a:t>
            </a:r>
            <a:r>
              <a:rPr lang="en-US" sz="1400" b="1" dirty="0" err="1"/>
              <a:t>countArgs</a:t>
            </a:r>
            <a:r>
              <a:rPr lang="en-US" sz="1400" b="1" dirty="0"/>
              <a:t>() with all the user inputs.  </a:t>
            </a:r>
            <a:r>
              <a:rPr lang="en-US" sz="1400" b="1" dirty="0" err="1"/>
              <a:t>countArgs</a:t>
            </a:r>
            <a:r>
              <a:rPr lang="en-US" sz="1400" b="1" dirty="0"/>
              <a:t>():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true if 3 </a:t>
            </a:r>
            <a:r>
              <a:rPr lang="en-US" sz="1400" b="1" dirty="0" err="1"/>
              <a:t>args</a:t>
            </a:r>
            <a:r>
              <a:rPr lang="en-US" sz="1400" b="1" dirty="0"/>
              <a:t> were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exactly 3 arguments were not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exit(2);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 </a:t>
            </a:r>
            <a:r>
              <a:rPr lang="en-US" sz="1400" b="1" dirty="0" err="1"/>
              <a:t>countArgs</a:t>
            </a:r>
            <a:r>
              <a:rPr lang="en-US" sz="1400" b="1" dirty="0"/>
              <a:t>() returns true, main() should call the function </a:t>
            </a:r>
            <a:r>
              <a:rPr lang="en-US" sz="1400" b="1" dirty="0" err="1"/>
              <a:t>pickOperation</a:t>
            </a:r>
            <a:r>
              <a:rPr lang="en-US" sz="1400" b="1" dirty="0"/>
              <a:t>() , passing along  all the user input as arguments.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pickOperations</a:t>
            </a:r>
            <a:r>
              <a:rPr lang="en-US" sz="1400" b="1" dirty="0"/>
              <a:t>():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calls  function </a:t>
            </a:r>
            <a:r>
              <a:rPr lang="en-US" sz="1400" b="1" dirty="0" err="1"/>
              <a:t>doModulus</a:t>
            </a:r>
            <a:r>
              <a:rPr lang="en-US" sz="1400" b="1" dirty="0"/>
              <a:t>() if ‘mod’ is specified; or calls  function  </a:t>
            </a:r>
            <a:r>
              <a:rPr lang="en-US" sz="1400" b="1" dirty="0" err="1"/>
              <a:t>doMult</a:t>
            </a:r>
            <a:r>
              <a:rPr lang="en-US" sz="1400" b="1" dirty="0"/>
              <a:t>() if ‘</a:t>
            </a:r>
            <a:r>
              <a:rPr lang="en-US" sz="1400" b="1" dirty="0" err="1"/>
              <a:t>mul</a:t>
            </a:r>
            <a:r>
              <a:rPr lang="en-US" sz="1400" b="1" dirty="0"/>
              <a:t>’ is specified;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the operation is neither mod nor </a:t>
            </a:r>
            <a:r>
              <a:rPr lang="en-US" sz="1400" b="1" dirty="0" err="1"/>
              <a:t>mul</a:t>
            </a:r>
            <a:endParaRPr lang="en-US" sz="14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the results of </a:t>
            </a:r>
            <a:r>
              <a:rPr lang="en-US" sz="1400" b="1" dirty="0" err="1"/>
              <a:t>doModulus</a:t>
            </a:r>
            <a:r>
              <a:rPr lang="en-US" sz="1400" b="1" dirty="0"/>
              <a:t>() or </a:t>
            </a:r>
            <a:r>
              <a:rPr lang="en-US" sz="1400" b="1" dirty="0" err="1"/>
              <a:t>doMult</a:t>
            </a:r>
            <a:r>
              <a:rPr lang="en-US" sz="1400" b="1" dirty="0"/>
              <a:t> to the calling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functions </a:t>
            </a:r>
            <a:r>
              <a:rPr lang="en-US" sz="1400" b="1" dirty="0" err="1"/>
              <a:t>doModulus</a:t>
            </a:r>
            <a:r>
              <a:rPr lang="en-US" sz="1400" b="1" dirty="0"/>
              <a:t>() and </a:t>
            </a:r>
            <a:r>
              <a:rPr lang="en-US" sz="1400" b="1" dirty="0" err="1"/>
              <a:t>doMult</a:t>
            </a:r>
            <a:r>
              <a:rPr lang="en-US" sz="1400" b="1" dirty="0"/>
              <a:t>() take two input arguments and return the required result to the calling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133439" y="190691"/>
            <a:ext cx="3150595" cy="250018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662ACC7-E52A-4711-891C-0632BE3B80E7}"/>
              </a:ext>
            </a:extLst>
          </p:cNvPr>
          <p:cNvSpPr txBox="1">
            <a:spLocks/>
          </p:cNvSpPr>
          <p:nvPr/>
        </p:nvSpPr>
        <p:spPr>
          <a:xfrm>
            <a:off x="4272457" y="1504409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0CE6D2-ED6F-49FC-B45B-4CBDA9A233C1}"/>
              </a:ext>
            </a:extLst>
          </p:cNvPr>
          <p:cNvSpPr txBox="1">
            <a:spLocks/>
          </p:cNvSpPr>
          <p:nvPr/>
        </p:nvSpPr>
        <p:spPr>
          <a:xfrm>
            <a:off x="387739" y="3331218"/>
            <a:ext cx="4241690" cy="5058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declare functions here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define these functions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  main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countArgs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pickOperations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doModulo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doMult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93390C-B1AA-4845-A582-C20D122A33B7}"/>
              </a:ext>
            </a:extLst>
          </p:cNvPr>
          <p:cNvSpPr txBox="1">
            <a:spLocks/>
          </p:cNvSpPr>
          <p:nvPr/>
        </p:nvSpPr>
        <p:spPr>
          <a:xfrm>
            <a:off x="5331887" y="6074957"/>
            <a:ext cx="6860113" cy="6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Possible user experience: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$ 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</a:t>
            </a:r>
            <a:r>
              <a:rPr lang="en-US" sz="5600" b="1" dirty="0" err="1">
                <a:solidFill>
                  <a:srgbClr val="FFC000"/>
                </a:solidFill>
              </a:rPr>
              <a:t>mul</a:t>
            </a:r>
            <a:r>
              <a:rPr lang="en-US" sz="5600" b="1" dirty="0">
                <a:solidFill>
                  <a:srgbClr val="FFC000"/>
                </a:solidFill>
              </a:rPr>
              <a:t>            $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 gak!!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result is 12                                         Dude, I don’t do gak.</a:t>
            </a:r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851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Containers</a:t>
            </a:r>
          </a:p>
          <a:p>
            <a:r>
              <a:rPr lang="en-US" b="1" dirty="0"/>
              <a:t>C++ has several container objects</a:t>
            </a:r>
          </a:p>
          <a:p>
            <a:r>
              <a:rPr lang="en-US" b="1" dirty="0"/>
              <a:t>Most (by default) can be passed by value.</a:t>
            </a:r>
          </a:p>
          <a:p>
            <a:r>
              <a:rPr lang="en-US" b="1" dirty="0"/>
              <a:t>Many are part of the C++ Standard Template Library (STL)</a:t>
            </a:r>
          </a:p>
          <a:p>
            <a:r>
              <a:rPr lang="en-US" b="1" dirty="0"/>
              <a:t>The STL provides compile-time polymorphism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6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Important container objects</a:t>
            </a:r>
          </a:p>
          <a:p>
            <a:pPr marL="685800" lvl="1"/>
            <a:r>
              <a:rPr lang="en-US" b="1" dirty="0"/>
              <a:t>Sequences</a:t>
            </a:r>
          </a:p>
          <a:p>
            <a:pPr marL="1143000" lvl="2"/>
            <a:r>
              <a:rPr lang="en-US" b="1" dirty="0"/>
              <a:t>vector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array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list,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forward_list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deque  (stack for LIFO, queue for FIFO, </a:t>
            </a:r>
            <a:r>
              <a:rPr lang="en-US" b="1" dirty="0" err="1"/>
              <a:t>priority_queue</a:t>
            </a:r>
            <a:r>
              <a:rPr lang="en-US" b="1" dirty="0"/>
              <a:t>)</a:t>
            </a:r>
          </a:p>
          <a:p>
            <a:pPr marL="685800" lvl="1"/>
            <a:r>
              <a:rPr lang="en-US" b="1" dirty="0"/>
              <a:t>Dictionary-like (associative)</a:t>
            </a:r>
          </a:p>
          <a:p>
            <a:pPr marL="1143000" lvl="2"/>
            <a:r>
              <a:rPr lang="en-US" b="1" dirty="0"/>
              <a:t>set (multiset for non-unique)</a:t>
            </a:r>
          </a:p>
          <a:p>
            <a:pPr marL="1143000" lvl="2"/>
            <a:r>
              <a:rPr lang="en-US" b="1" dirty="0"/>
              <a:t>map (multimap)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What container to use:</a:t>
            </a:r>
          </a:p>
          <a:p>
            <a:pPr marL="685800" lvl="1"/>
            <a:r>
              <a:rPr lang="en-US" b="1" dirty="0"/>
              <a:t>vector:   easiest sequential container, generally</a:t>
            </a:r>
          </a:p>
          <a:p>
            <a:pPr marL="685800" lvl="1"/>
            <a:r>
              <a:rPr lang="en-US" b="1" dirty="0"/>
              <a:t>array:  if the size is fixed and you want speed</a:t>
            </a:r>
          </a:p>
          <a:p>
            <a:pPr marL="685800" lvl="1"/>
            <a:r>
              <a:rPr lang="en-US" b="1" dirty="0"/>
              <a:t>deque: if you usually add elements at either end</a:t>
            </a:r>
          </a:p>
          <a:p>
            <a:pPr marL="685800" lvl="1"/>
            <a:r>
              <a:rPr lang="en-US" b="1" dirty="0"/>
              <a:t>list:  if you usually add elements in the middle (no random access, though)</a:t>
            </a:r>
          </a:p>
          <a:p>
            <a:pPr marL="685800" lvl="1"/>
            <a:r>
              <a:rPr lang="en-US" b="1" dirty="0"/>
              <a:t>string:  if you just have characters.</a:t>
            </a:r>
          </a:p>
          <a:p>
            <a:pPr marL="685800" lvl="1"/>
            <a:r>
              <a:rPr lang="en-US" b="1" dirty="0"/>
              <a:t>map:  best for </a:t>
            </a:r>
            <a:r>
              <a:rPr lang="en-US" b="1" dirty="0" err="1"/>
              <a:t>key:value</a:t>
            </a:r>
            <a:r>
              <a:rPr lang="en-US" b="1" dirty="0"/>
              <a:t> pairs if order matters</a:t>
            </a:r>
          </a:p>
          <a:p>
            <a:pPr marL="685800" lvl="1"/>
            <a:r>
              <a:rPr lang="en-US" b="1" dirty="0"/>
              <a:t>unordered map:   more efficient, but random</a:t>
            </a:r>
          </a:p>
          <a:p>
            <a:pPr marL="685800" lvl="1"/>
            <a:endParaRPr lang="en-US" b="1" dirty="0"/>
          </a:p>
          <a:p>
            <a:pPr marL="685800" lvl="1"/>
            <a:r>
              <a:rPr lang="en-US" b="1" dirty="0"/>
              <a:t>Memory nuances:</a:t>
            </a:r>
          </a:p>
          <a:p>
            <a:pPr marL="1143000" lvl="2"/>
            <a:r>
              <a:rPr lang="en-US" b="1" dirty="0"/>
              <a:t>contiguous:  vector, array, string</a:t>
            </a:r>
          </a:p>
          <a:p>
            <a:pPr marL="1143000" lvl="2"/>
            <a:r>
              <a:rPr lang="en-US" b="1" dirty="0"/>
              <a:t>chunks:  deque</a:t>
            </a:r>
          </a:p>
          <a:p>
            <a:pPr marL="1143000" lvl="2"/>
            <a:r>
              <a:rPr lang="en-US" b="1" dirty="0"/>
              <a:t>nodes:  list </a:t>
            </a:r>
          </a:p>
          <a:p>
            <a:pPr marL="1485900" lvl="3"/>
            <a:r>
              <a:rPr lang="en-US" b="1" dirty="0"/>
              <a:t>every element knows its value and where the next is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675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7694023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More about vectors</a:t>
            </a:r>
          </a:p>
          <a:p>
            <a:pPr marL="685800" lvl="1"/>
            <a:r>
              <a:rPr lang="en-US" b="1" dirty="0"/>
              <a:t>All-purpose container for homogenous data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Flexible, mutable</a:t>
            </a:r>
          </a:p>
          <a:p>
            <a:pPr marL="685800" lvl="1"/>
            <a:r>
              <a:rPr lang="en-US" b="1" dirty="0"/>
              <a:t>Contain data and metadata (size, etc.)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Part of the STL, so generic constructors possible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use a template class to report values</a:t>
            </a:r>
          </a:p>
          <a:p>
            <a:pPr marL="685800" lvl="1"/>
            <a:r>
              <a:rPr lang="en-US" b="1" dirty="0"/>
              <a:t>Support their own version of iterators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Extensible to higher dimensions:</a:t>
            </a:r>
          </a:p>
          <a:p>
            <a:pPr marL="1143000" lvl="2"/>
            <a:r>
              <a:rPr lang="en-US" b="1" dirty="0"/>
              <a:t>#include &lt;vector&gt;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vector&lt;int&gt;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  //1-d integer vector</a:t>
            </a:r>
          </a:p>
          <a:p>
            <a:pPr marL="1143000" lvl="2"/>
            <a:r>
              <a:rPr lang="en-US" b="1" dirty="0"/>
              <a:t>vector&lt; vector&lt;int&gt; &gt; my2dv;   // 2-d vector of integer vectors</a:t>
            </a:r>
          </a:p>
          <a:p>
            <a:pPr marL="685800" lvl="1"/>
            <a:r>
              <a:rPr lang="en-US" b="1" dirty="0"/>
              <a:t>Index operations scale thusly: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[0]      my2dv[1][1]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6849481" cy="634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Your turn ...</a:t>
            </a:r>
          </a:p>
          <a:p>
            <a:pPr marL="685800" lvl="1"/>
            <a:r>
              <a:rPr lang="en-US" b="1" dirty="0"/>
              <a:t>Please use the vector object to create the classic Pascal’s Triangle.    You’ll want to use: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 2</a:t>
            </a:r>
            <a:r>
              <a:rPr lang="en-US" b="1" dirty="0"/>
              <a:t>-d array of integer vectors (one per row)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push_back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 and size() </a:t>
            </a:r>
          </a:p>
          <a:p>
            <a:pPr marL="685800" lvl="1"/>
            <a:r>
              <a:rPr lang="en-US" b="1" dirty="0"/>
              <a:t>Your output might look like one of these: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1 1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1 2 1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1 3 3 1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1 4 6 4 1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1 5 10 10 5 1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1 6 15 20 15 6 1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  <a:latin typeface="Symbol" panose="05050102010706020507" pitchFamily="18" charset="2"/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1  1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1  2  1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1  3  3  1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1  4  6  4  1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1  5  10  10  5  1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1  6  15  20  15  6  1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5564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Arrays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</a:t>
            </a:r>
            <a:r>
              <a:rPr lang="en-US" b="1" dirty="0"/>
              <a:t> types: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std::array&lt;int, 2&gt;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myarr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{3, 4};  //STD</a:t>
            </a:r>
          </a:p>
          <a:p>
            <a:pPr marL="685800" lvl="1"/>
            <a:r>
              <a:rPr lang="en-US" b="1" dirty="0"/>
              <a:t>int </a:t>
            </a:r>
            <a:r>
              <a:rPr lang="en-US" b="1" dirty="0" err="1"/>
              <a:t>cstyle_arr</a:t>
            </a:r>
            <a:r>
              <a:rPr lang="en-US" b="1" dirty="0"/>
              <a:t>[2] = {3, 4);          // C-style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for sequential data of fixed size</a:t>
            </a:r>
          </a:p>
          <a:p>
            <a:pPr marL="228600"/>
            <a:r>
              <a:rPr lang="en-US" b="1" dirty="0"/>
              <a:t>std::array much easier to wrangle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</a:t>
            </a:r>
            <a:r>
              <a:rPr lang="en-US" b="1" dirty="0"/>
              <a:t>widely used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se</a:t>
            </a:r>
            <a:r>
              <a:rPr lang="en-US" b="1" dirty="0"/>
              <a:t>archable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sortable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8EBD5-A704-46A5-B99A-EA2620C5EBE3}"/>
              </a:ext>
            </a:extLst>
          </p:cNvPr>
          <p:cNvSpPr txBox="1"/>
          <p:nvPr/>
        </p:nvSpPr>
        <p:spPr>
          <a:xfrm>
            <a:off x="3815464" y="5300395"/>
            <a:ext cx="654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https://en.cppreference.com/w/cpp/container/array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Lists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elements stored non-contiguously</a:t>
            </a:r>
          </a:p>
          <a:p>
            <a:pPr marL="685800" lvl="1"/>
            <a:r>
              <a:rPr lang="en-US" b="1" dirty="0"/>
              <a:t>resizable on the fly</a:t>
            </a:r>
          </a:p>
          <a:p>
            <a:pPr marL="685800" lvl="1"/>
            <a:r>
              <a:rPr lang="en-US" b="1" dirty="0"/>
              <a:t>two flavors:  “regular” and </a:t>
            </a:r>
            <a:r>
              <a:rPr lang="en-US" b="1" dirty="0" err="1"/>
              <a:t>forward_list</a:t>
            </a:r>
            <a:r>
              <a:rPr lang="en-US" b="1" dirty="0"/>
              <a:t> (latter only iterates forward)</a:t>
            </a:r>
          </a:p>
          <a:p>
            <a:pPr marL="685800" lvl="1"/>
            <a:r>
              <a:rPr lang="en-US" b="1" dirty="0"/>
              <a:t>ordered containers</a:t>
            </a:r>
          </a:p>
          <a:p>
            <a:pPr marL="685800" lvl="1"/>
            <a:r>
              <a:rPr lang="en-US" b="1" dirty="0"/>
              <a:t>searchable</a:t>
            </a:r>
          </a:p>
          <a:p>
            <a:pPr marL="685800" lvl="1"/>
            <a:r>
              <a:rPr lang="en-US" b="1" dirty="0"/>
              <a:t>insertions can be made anywhere</a:t>
            </a:r>
          </a:p>
          <a:p>
            <a:pPr marL="685800" lvl="1"/>
            <a:r>
              <a:rPr lang="en-US" b="1" dirty="0" err="1"/>
              <a:t>iterable</a:t>
            </a:r>
            <a:endParaRPr lang="en-US" b="1" dirty="0"/>
          </a:p>
          <a:p>
            <a:pPr marL="685800" lvl="1"/>
            <a:r>
              <a:rPr lang="en-US" b="1" dirty="0"/>
              <a:t>sortable</a:t>
            </a:r>
          </a:p>
          <a:p>
            <a:pPr marL="685800" lvl="1"/>
            <a:r>
              <a:rPr lang="en-US" b="1" dirty="0"/>
              <a:t>part of the STL</a:t>
            </a:r>
          </a:p>
          <a:p>
            <a:pPr marL="685800" lvl="1"/>
            <a:r>
              <a:rPr lang="en-US" b="1" dirty="0"/>
              <a:t>“go to” object if additions likely will be made in the middle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000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you’re at bat.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Please write a program that:</a:t>
            </a:r>
          </a:p>
          <a:p>
            <a:pPr marL="1143000" lvl="2"/>
            <a:r>
              <a:rPr lang="en-US" b="1" dirty="0"/>
              <a:t>Creates a list with the integers 0 .. 9</a:t>
            </a:r>
          </a:p>
          <a:p>
            <a:pPr marL="1143000" lvl="2"/>
            <a:r>
              <a:rPr lang="en-US" b="1" dirty="0"/>
              <a:t>Adds 10 to each element</a:t>
            </a:r>
          </a:p>
          <a:p>
            <a:pPr marL="1143000" lvl="2"/>
            <a:r>
              <a:rPr lang="en-US" b="1" dirty="0"/>
              <a:t>Prints the changed list to the console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630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7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Maps (dictionaries)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key:</a:t>
            </a:r>
            <a:r>
              <a:rPr lang="en-US" b="1" dirty="0" err="1"/>
              <a:t>value</a:t>
            </a:r>
            <a:r>
              <a:rPr lang="en-US" b="1" dirty="0"/>
              <a:t> pairs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one-way lookups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and values separately declared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fl</a:t>
            </a:r>
            <a:r>
              <a:rPr lang="en-US" b="1" dirty="0"/>
              <a:t>exibly-sized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Templatized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immutable keys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unordered or ordered 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may be nested – good for settings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Try it out for yourself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Populate a map with the first few letters of the NATO alphabet (alpha, bravo, </a:t>
            </a:r>
            <a:r>
              <a:rPr lang="en-US" b="1" dirty="0" err="1"/>
              <a:t>charlie</a:t>
            </a:r>
            <a:r>
              <a:rPr lang="en-US" b="1" dirty="0"/>
              <a:t> ...)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should be letters e.g.,  “a”, values should be the pronunciation e.g., “alpha”.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a second map where the keys and values are reversed e.g., the key of “alpha” should return the value of “a”.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solution might look like this: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bravo:b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alpha:a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charlie:c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203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Cue up a queue exercise: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deque and initialize it 5 elements of 201..205</a:t>
            </a:r>
          </a:p>
          <a:p>
            <a:pPr marL="685800" lvl="1"/>
            <a:r>
              <a:rPr lang="en-US" b="1" dirty="0"/>
              <a:t>Create a second queue</a:t>
            </a:r>
          </a:p>
          <a:p>
            <a:pPr marL="685800" lvl="1"/>
            <a:r>
              <a:rPr lang="en-US" b="1" dirty="0"/>
              <a:t>Assign the second queue the 3 middle elements of the first queue</a:t>
            </a:r>
          </a:p>
          <a:p>
            <a:pPr marL="685800" lvl="1"/>
            <a:r>
              <a:rPr lang="en-US" b="1" dirty="0"/>
              <a:t>Create a third queue and populate it with three elements of an integer array</a:t>
            </a:r>
          </a:p>
          <a:p>
            <a:pPr marL="40005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Your output might look like this: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201     202     203     204     205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first: 5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202     203     204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second 3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2000    2       29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third: 3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98449" y="-952932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Introduction to Data Structures</a:t>
            </a:r>
          </a:p>
          <a:p>
            <a:r>
              <a:rPr lang="en-US" b="1" dirty="0"/>
              <a:t>“Roll your own” data type</a:t>
            </a:r>
          </a:p>
          <a:p>
            <a:r>
              <a:rPr lang="en-US" b="1" dirty="0"/>
              <a:t>Contain composites of other data types</a:t>
            </a:r>
          </a:p>
          <a:p>
            <a:r>
              <a:rPr lang="en-US" b="1" dirty="0"/>
              <a:t>Known to C++ as the struct data type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Us</a:t>
            </a:r>
            <a:r>
              <a:rPr lang="en-US" b="1" dirty="0"/>
              <a:t>e like it any other sort of data</a:t>
            </a:r>
          </a:p>
          <a:p>
            <a:r>
              <a:rPr lang="en-US" b="1" dirty="0"/>
              <a:t>Access internal elements with “dot notation”</a:t>
            </a:r>
          </a:p>
          <a:p>
            <a:r>
              <a:rPr lang="en-US" b="1" dirty="0"/>
              <a:t>Some data structures e.g., complex numbers, already available.    But here’s how you make your own:</a:t>
            </a:r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875A1-3695-450F-B5FD-3E54DA7C4FE3}"/>
              </a:ext>
            </a:extLst>
          </p:cNvPr>
          <p:cNvSpPr txBox="1"/>
          <p:nvPr/>
        </p:nvSpPr>
        <p:spPr>
          <a:xfrm>
            <a:off x="4398449" y="3951506"/>
            <a:ext cx="712286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Create a general data type called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typedef struct _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real;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93929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343297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This unit will be a bit “complex”</a:t>
            </a:r>
          </a:p>
          <a:p>
            <a:r>
              <a:rPr lang="en-US" b="1" dirty="0"/>
              <a:t>Learn about the built-in complex number object</a:t>
            </a:r>
          </a:p>
          <a:p>
            <a:pPr lvl="1"/>
            <a:r>
              <a:rPr lang="en-US" b="1" dirty="0"/>
              <a:t>Use a special library for the imaginary object</a:t>
            </a:r>
          </a:p>
          <a:p>
            <a:pPr lvl="1"/>
            <a:r>
              <a:rPr lang="en-US" b="1" dirty="0"/>
              <a:t>Work with polymorphic operators</a:t>
            </a:r>
          </a:p>
          <a:p>
            <a:r>
              <a:rPr lang="en-US" b="1" dirty="0"/>
              <a:t>Learn how to create our own structure</a:t>
            </a:r>
          </a:p>
          <a:p>
            <a:pPr lvl="1"/>
            <a:r>
              <a:rPr lang="en-US" b="1" dirty="0"/>
              <a:t>Define a custom structure</a:t>
            </a:r>
          </a:p>
          <a:p>
            <a:pPr lvl="1"/>
            <a:r>
              <a:rPr lang="en-US" b="1" dirty="0"/>
              <a:t>Build a constructor</a:t>
            </a:r>
          </a:p>
          <a:p>
            <a:pPr lvl="1"/>
            <a:r>
              <a:rPr lang="en-US" b="1" dirty="0"/>
              <a:t>Create custom methods to support it</a:t>
            </a:r>
          </a:p>
          <a:p>
            <a:pPr lvl="1"/>
            <a:r>
              <a:rPr lang="en-US" b="1" dirty="0"/>
              <a:t>Create a human-friendly reporting function</a:t>
            </a:r>
          </a:p>
          <a:p>
            <a:pPr lvl="1"/>
            <a:r>
              <a:rPr lang="en-US" b="1" dirty="0"/>
              <a:t>Test custom methods</a:t>
            </a:r>
          </a:p>
          <a:p>
            <a:r>
              <a:rPr lang="en-US" b="1" dirty="0"/>
              <a:t>And in the process ...</a:t>
            </a:r>
          </a:p>
          <a:p>
            <a:pPr lvl="1"/>
            <a:r>
              <a:rPr lang="en-US" b="1" dirty="0"/>
              <a:t>Work with templates</a:t>
            </a:r>
          </a:p>
          <a:p>
            <a:pPr lvl="1"/>
            <a:r>
              <a:rPr lang="en-US" b="1" dirty="0"/>
              <a:t>Introduce the assert statement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419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343297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OK ... your turn!    Starting with this code ...</a:t>
            </a:r>
          </a:p>
          <a:p>
            <a:pPr marL="0" indent="0">
              <a:buNone/>
            </a:pPr>
            <a:r>
              <a:rPr lang="en-US" b="1" dirty="0"/>
              <a:t>           solution_complex_struct_starter_kit.cpp</a:t>
            </a:r>
          </a:p>
          <a:p>
            <a:pPr marL="0" indent="0">
              <a:buNone/>
            </a:pPr>
            <a:r>
              <a:rPr lang="en-US" b="1" dirty="0"/>
              <a:t>... please create a method that will multiply two complex numbers.    Test your work.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Hint, you can use the FOIL method.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9217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Templates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We’ve used them </a:t>
            </a:r>
            <a:r>
              <a:rPr lang="en-US" b="1" dirty="0"/>
              <a:t>already e.g.,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vector&lt;int&gt;&gt;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 err="1"/>
              <a:t>unordered_map</a:t>
            </a:r>
            <a:r>
              <a:rPr lang="en-US" b="1" dirty="0"/>
              <a:t>&lt;string, string&gt; </a:t>
            </a:r>
            <a:r>
              <a:rPr lang="en-US" b="1" dirty="0" err="1"/>
              <a:t>nato</a:t>
            </a:r>
            <a:r>
              <a:rPr lang="en-US" b="1" dirty="0"/>
              <a:t>;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Provide </a:t>
            </a:r>
            <a:r>
              <a:rPr lang="en-US" b="1" dirty="0"/>
              <a:t>a way to make generic functions.  The templated vector and </a:t>
            </a:r>
            <a:r>
              <a:rPr lang="en-US" b="1" dirty="0" err="1"/>
              <a:t>unordered_map</a:t>
            </a:r>
            <a:r>
              <a:rPr lang="en-US" b="1" dirty="0"/>
              <a:t> classes are agnostic to variable type...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 until we actually use them.</a:t>
            </a:r>
          </a:p>
          <a:p>
            <a:pPr marL="228600"/>
            <a:r>
              <a:rPr lang="en-US" b="1" dirty="0"/>
              <a:t>We can make the completely or selectively generic)</a:t>
            </a:r>
          </a:p>
          <a:p>
            <a:pPr marL="228600"/>
            <a:r>
              <a:rPr lang="en-US" b="1" dirty="0"/>
              <a:t>This is only specified upon compilation (when the compiler figures how it will be called)</a:t>
            </a:r>
          </a:p>
          <a:p>
            <a:pPr marL="228600"/>
            <a:r>
              <a:rPr lang="en-US" b="1" dirty="0"/>
              <a:t>Generic functions and classes supported</a:t>
            </a: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ECD74-0868-48B6-9189-56E6E452B453}"/>
              </a:ext>
            </a:extLst>
          </p:cNvPr>
          <p:cNvSpPr txBox="1"/>
          <p:nvPr/>
        </p:nvSpPr>
        <p:spPr>
          <a:xfrm>
            <a:off x="861646" y="5099345"/>
            <a:ext cx="10884877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General form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some_label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(parameters) {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some_code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 bit more on your (</a:t>
            </a:r>
            <a:r>
              <a:rPr lang="en-US" b="1" dirty="0" err="1"/>
              <a:t>tem</a:t>
            </a:r>
            <a:r>
              <a:rPr lang="en-US" b="1" dirty="0"/>
              <a:t>)plate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Please write a program that creates the function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tres_func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 that takes three arguments of any type ...</a:t>
            </a:r>
          </a:p>
          <a:p>
            <a:pPr marL="228600"/>
            <a:r>
              <a:rPr lang="en-US" b="1" dirty="0"/>
              <a:t>... that also supplies specific templates to handle the following signatures: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tres_func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(int, float, float)</a:t>
            </a:r>
          </a:p>
          <a:p>
            <a:pPr marL="685800" lvl="1"/>
            <a:r>
              <a:rPr lang="en-US" b="1" dirty="0" err="1"/>
              <a:t>tres_func</a:t>
            </a:r>
            <a:r>
              <a:rPr lang="en-US" b="1" dirty="0"/>
              <a:t>(float, float, float)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 and tests to ensure that all perform as expected.</a:t>
            </a:r>
          </a:p>
          <a:p>
            <a:pPr marL="228600"/>
            <a:r>
              <a:rPr lang="en-US" b="1" dirty="0"/>
              <a:t>Hint:  you might set the function up to return a string that reflects the input types e.g., “</a:t>
            </a:r>
            <a:r>
              <a:rPr lang="en-US" b="1" dirty="0" err="1"/>
              <a:t>fff</a:t>
            </a:r>
            <a:r>
              <a:rPr lang="en-US" b="1" dirty="0"/>
              <a:t>” or “</a:t>
            </a:r>
            <a:r>
              <a:rPr lang="en-US" b="1" dirty="0" err="1"/>
              <a:t>iff</a:t>
            </a:r>
            <a:r>
              <a:rPr lang="en-US" b="1" dirty="0"/>
              <a:t>”.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096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pointers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Pointers are ordinary variables with a little built-in magic.    Like ordinary variables:</a:t>
            </a:r>
          </a:p>
          <a:p>
            <a:pPr marL="685800" lvl="1"/>
            <a:r>
              <a:rPr lang="en-US" b="1" dirty="0"/>
              <a:t>have names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hold values</a:t>
            </a:r>
          </a:p>
          <a:p>
            <a:pPr marL="685800" lvl="1"/>
            <a:r>
              <a:rPr lang="en-US" b="1" dirty="0"/>
              <a:t>have variable type</a:t>
            </a:r>
          </a:p>
          <a:p>
            <a:pPr marL="685800" lvl="1"/>
            <a:r>
              <a:rPr lang="en-US" b="1" dirty="0"/>
              <a:t>can be elements of containers like arrays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The magic:</a:t>
            </a:r>
          </a:p>
          <a:p>
            <a:pPr marL="685800" lvl="1"/>
            <a:r>
              <a:rPr lang="en-US" b="1" dirty="0"/>
              <a:t>know how to retrieve the value at the address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know how to stride through memory</a:t>
            </a:r>
          </a:p>
          <a:p>
            <a:pPr marL="685800" lvl="1"/>
            <a:r>
              <a:rPr lang="en-US" b="1" dirty="0"/>
              <a:t>allow unequivocal reference to any amount of data stored starting at the address contained.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navigation with pointers</a:t>
            </a:r>
          </a:p>
          <a:p>
            <a:pPr marL="685800" lvl="1"/>
            <a:r>
              <a:rPr lang="en-US" b="1" dirty="0"/>
              <a:t>Arrays  and pointers are almost the same thing</a:t>
            </a:r>
          </a:p>
          <a:p>
            <a:pPr marL="685800" lvl="1"/>
            <a:r>
              <a:rPr lang="en-US" b="1" dirty="0"/>
              <a:t>Pointers can be used to traverse an array</a:t>
            </a:r>
          </a:p>
          <a:p>
            <a:pPr marL="685800" lvl="1"/>
            <a:r>
              <a:rPr lang="en-US" b="1" dirty="0"/>
              <a:t>Pointers can be used to reference </a:t>
            </a:r>
            <a:r>
              <a:rPr lang="en-US" b="1" u="sng" dirty="0"/>
              <a:t>and change</a:t>
            </a:r>
            <a:r>
              <a:rPr lang="en-US" b="1" dirty="0"/>
              <a:t> the value in memory.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74996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Exceptions</a:t>
            </a:r>
          </a:p>
          <a:p>
            <a:pPr marL="685800" lvl="1"/>
            <a:r>
              <a:rPr lang="en-US" b="1" dirty="0"/>
              <a:t>Gracefully handle problems with your code or inputs.</a:t>
            </a:r>
          </a:p>
          <a:p>
            <a:pPr marL="685800" lvl="1"/>
            <a:r>
              <a:rPr lang="en-US" b="1" dirty="0"/>
              <a:t>Syntax:</a:t>
            </a:r>
          </a:p>
          <a:p>
            <a:pPr marL="685800" lvl="1"/>
            <a:r>
              <a:rPr lang="en-US" b="1" dirty="0"/>
              <a:t>try{  </a:t>
            </a:r>
          </a:p>
          <a:p>
            <a:pPr marL="1143000" lvl="2"/>
            <a:r>
              <a:rPr lang="en-US" b="1" dirty="0"/>
              <a:t>// some protected code</a:t>
            </a:r>
          </a:p>
          <a:p>
            <a:pPr marL="1143000" lvl="2"/>
            <a:r>
              <a:rPr lang="en-US" b="1" dirty="0"/>
              <a:t>throw()   // what to do if there’s a problem</a:t>
            </a:r>
          </a:p>
          <a:p>
            <a:pPr marL="1143000" lvl="2"/>
            <a:r>
              <a:rPr lang="en-US" b="1" dirty="0"/>
              <a:t>}</a:t>
            </a:r>
          </a:p>
          <a:p>
            <a:pPr marL="685800" lvl="1"/>
            <a:r>
              <a:rPr lang="en-US" b="1" dirty="0"/>
              <a:t>catch()  {   </a:t>
            </a:r>
          </a:p>
          <a:p>
            <a:pPr marL="1143000" lvl="2"/>
            <a:r>
              <a:rPr lang="en-US" b="1" dirty="0"/>
              <a:t>//  just like any function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767698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399648" y="544650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733AB-95F4-4F7C-8369-3C5CA3BA6128}"/>
              </a:ext>
            </a:extLst>
          </p:cNvPr>
          <p:cNvSpPr txBox="1"/>
          <p:nvPr/>
        </p:nvSpPr>
        <p:spPr>
          <a:xfrm>
            <a:off x="4818208" y="6278100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https://caiorss.github.io/C-Cpp-Notes/compiler-flags-options.html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classes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Classes are another way to gather and encapsulate functionality.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They have properties (nouns) and methods (verbs).   Methods are functions that belong to a single class.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Methods are used to provide related functionality</a:t>
            </a:r>
            <a:r>
              <a:rPr lang="en-US" b="1" dirty="0"/>
              <a:t>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Properties are used to store variables in the class scope (each class has its own namespace).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You can think of a clas</a:t>
            </a:r>
            <a:r>
              <a:rPr lang="en-US" b="1" dirty="0"/>
              <a:t>s object as a general template.   When you use it to make a specific thing, you make an “instance”.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Class methods are internal functions.</a:t>
            </a:r>
          </a:p>
          <a:p>
            <a:pPr marL="685800" lvl="1"/>
            <a:r>
              <a:rPr lang="en-US" b="1" dirty="0"/>
              <a:t>In classes these can be private or public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Note that classes still </a:t>
            </a:r>
            <a:r>
              <a:rPr lang="en-US" b="1" dirty="0"/>
              <a:t>have access to functions declared or included in the scope of the program file itself.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Ordinary variables created in class belong to the class.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These may be public or private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Classes have access to variables exposed to the global namespace.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Class declarations vs. definitions vs. instances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Declaration – adds name to namespace only:</a:t>
            </a:r>
          </a:p>
          <a:p>
            <a:pPr marL="685800" lvl="1"/>
            <a:r>
              <a:rPr lang="en-US" b="1" dirty="0"/>
              <a:t>class Dog;</a:t>
            </a:r>
          </a:p>
          <a:p>
            <a:pPr marL="228600"/>
            <a:r>
              <a:rPr lang="en-US" b="1" dirty="0"/>
              <a:t>Definition – this actually allocates memory and will typically include a constructor.</a:t>
            </a:r>
          </a:p>
          <a:p>
            <a:pPr marL="685800" lvl="1"/>
            <a:r>
              <a:rPr lang="en-US" b="1" dirty="0"/>
              <a:t>class Dog{};</a:t>
            </a:r>
          </a:p>
          <a:p>
            <a:pPr marL="228600"/>
            <a:r>
              <a:rPr lang="en-US" b="1" dirty="0"/>
              <a:t>Instantiation – this creates an actual thing</a:t>
            </a:r>
          </a:p>
          <a:p>
            <a:pPr marL="685800" lvl="1"/>
            <a:r>
              <a:rPr lang="en-US" b="1" dirty="0"/>
              <a:t>Dog </a:t>
            </a:r>
            <a:r>
              <a:rPr lang="en-US" b="1" dirty="0" err="1"/>
              <a:t>myDog</a:t>
            </a:r>
            <a:r>
              <a:rPr lang="en-US" b="1" dirty="0"/>
              <a:t>;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When you create</a:t>
            </a:r>
            <a:r>
              <a:rPr lang="en-US" b="1" dirty="0"/>
              <a:t> an instance of a class, what do you need to provide?    What does the class have to set up?</a:t>
            </a:r>
          </a:p>
          <a:p>
            <a:pPr marL="685800" lvl="1"/>
            <a:r>
              <a:rPr lang="en-US" b="1" dirty="0"/>
              <a:t>The class might have input requirements – these have the same rules as functions</a:t>
            </a:r>
          </a:p>
          <a:p>
            <a:pPr marL="1143000" lvl="2"/>
            <a:r>
              <a:rPr lang="en-US" b="1" dirty="0"/>
              <a:t>can have default values</a:t>
            </a:r>
          </a:p>
          <a:p>
            <a:pPr marL="1143000" lvl="2"/>
            <a:r>
              <a:rPr lang="en-US" b="1" dirty="0"/>
              <a:t>provided as positional variables</a:t>
            </a:r>
          </a:p>
          <a:p>
            <a:pPr marL="1143000" lvl="2"/>
            <a:r>
              <a:rPr lang="en-US" b="1" dirty="0"/>
              <a:t>have types</a:t>
            </a:r>
          </a:p>
          <a:p>
            <a:pPr marL="685800" lvl="1"/>
            <a:r>
              <a:rPr lang="en-US" b="1" dirty="0"/>
              <a:t>If there’s an attempt to build a class instance without meeting the constructor’s rules, the operation will fail.</a:t>
            </a:r>
          </a:p>
          <a:p>
            <a:pPr marL="857250" lvl="2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Access specifiers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Manage visibility among instances and to unrelated processes.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Declared as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codeblocks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offset </a:t>
            </a:r>
            <a:r>
              <a:rPr lang="en-US" b="1" dirty="0" err="1"/>
              <a:t>thuly</a:t>
            </a:r>
            <a:r>
              <a:rPr lang="en-US" b="1" dirty="0"/>
              <a:t>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MyClass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{</a:t>
            </a:r>
          </a:p>
          <a:p>
            <a:pPr marL="400050" lvl="1" indent="0">
              <a:buNone/>
            </a:pPr>
            <a:r>
              <a:rPr lang="en-US" b="1" dirty="0"/>
              <a:t>private: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//private properties and methods here</a:t>
            </a:r>
          </a:p>
          <a:p>
            <a:pPr marL="400050" lvl="1" indent="0">
              <a:buNone/>
            </a:pPr>
            <a:r>
              <a:rPr lang="en-US" b="1" dirty="0"/>
              <a:t>public: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//public properties and methods here</a:t>
            </a:r>
          </a:p>
          <a:p>
            <a:pPr marL="400050" lvl="1" indent="0">
              <a:buNone/>
            </a:pPr>
            <a:r>
              <a:rPr lang="en-US" b="1" dirty="0"/>
              <a:t>protected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//private properties and methods here</a:t>
            </a:r>
          </a:p>
          <a:p>
            <a:pPr marL="857250" lvl="2" indent="0">
              <a:buNone/>
            </a:pPr>
            <a:r>
              <a:rPr lang="en-US" b="1" dirty="0"/>
              <a:t>//  ... except when inherited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24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Managing instance namespaces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Common practice t</a:t>
            </a:r>
            <a:r>
              <a:rPr lang="en-US" b="1" dirty="0"/>
              <a:t>o only use private members for important work.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Can’t be change</a:t>
            </a:r>
            <a:r>
              <a:rPr lang="en-US" b="1" dirty="0"/>
              <a:t>d from the outside, but internal methods work with them just fine.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So ... we can have externally-facing methods that </a:t>
            </a:r>
            <a:r>
              <a:rPr lang="en-US" b="1" dirty="0"/>
              <a:t>filter potential incoming information then change values “setters”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.... and externally-facing methods that provide information back “getters”.</a:t>
            </a:r>
          </a:p>
        </p:txBody>
      </p:sp>
    </p:spTree>
    <p:extLst>
      <p:ext uri="{BB962C8B-B14F-4D97-AF65-F5344CB8AC3E}">
        <p14:creationId xmlns:p14="http://schemas.microsoft.com/office/powerpoint/2010/main" val="3742418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it’s your day in the sum.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Please write a class that:</a:t>
            </a:r>
          </a:p>
          <a:p>
            <a:pPr marL="1143000" lvl="2"/>
            <a:r>
              <a:rPr lang="en-US" b="1" dirty="0"/>
              <a:t>has a private integer vector for relative humidity values</a:t>
            </a:r>
          </a:p>
          <a:p>
            <a:pPr marL="1143000" lvl="2"/>
            <a:r>
              <a:rPr lang="en-US" b="1" dirty="0"/>
              <a:t>has a private integer property to hold individual values</a:t>
            </a:r>
          </a:p>
          <a:p>
            <a:pPr marL="1143000" lvl="2"/>
            <a:r>
              <a:rPr lang="en-US" b="1" dirty="0"/>
              <a:t>a public </a:t>
            </a:r>
            <a:r>
              <a:rPr lang="en-US" b="1" dirty="0" err="1"/>
              <a:t>setRh</a:t>
            </a:r>
            <a:r>
              <a:rPr lang="en-US" b="1" dirty="0"/>
              <a:t> method that takes a string argument ... </a:t>
            </a:r>
          </a:p>
          <a:p>
            <a:pPr marL="1143000" lvl="2"/>
            <a:r>
              <a:rPr lang="en-US" b="1" dirty="0"/>
              <a:t>... and rejects invalid values (good value can be converted to integers between 0 and 100).</a:t>
            </a:r>
          </a:p>
          <a:p>
            <a:pPr marL="1143000" lvl="2"/>
            <a:r>
              <a:rPr lang="en-US" b="1" dirty="0"/>
              <a:t>... and stores good values in the vector </a:t>
            </a:r>
          </a:p>
          <a:p>
            <a:pPr marL="1143000" lvl="2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Hint:   use </a:t>
            </a:r>
            <a:r>
              <a:rPr lang="en-US" b="1" dirty="0" err="1"/>
              <a:t>stoi</a:t>
            </a:r>
            <a:r>
              <a:rPr lang="en-US" b="1" dirty="0"/>
              <a:t> to convert string-&gt; integer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Hint:  use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my_vector.push_back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stoi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input_string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)) to add a value to the vector.   Vector is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finiky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 marL="1143000" lvl="2"/>
            <a:r>
              <a:rPr lang="en-US" b="1" dirty="0"/>
              <a:t>Hint:   steal code from  one of the vector sessions to print out progress.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Hint:   you can use a try/catch block to weed out strings that won’t convert to integers.</a:t>
            </a:r>
          </a:p>
          <a:p>
            <a:pPr marL="1143000" lvl="2"/>
            <a:r>
              <a:rPr lang="en-US" b="1" dirty="0"/>
              <a:t> 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6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Inheritance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One of the three pillars of OOP (with encapsulation and polymorphism)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7646</Words>
  <Application>Microsoft Office PowerPoint</Application>
  <PresentationFormat>Widescreen</PresentationFormat>
  <Paragraphs>1475</Paragraphs>
  <Slides>116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Arial Black</vt:lpstr>
      <vt:lpstr>Arial Narrow</vt:lpstr>
      <vt:lpstr>Calibri</vt:lpstr>
      <vt:lpstr>Century Gothic</vt:lpstr>
      <vt:lpstr>Consolas</vt:lpstr>
      <vt:lpstr>Symbol</vt:lpstr>
      <vt:lpstr>Wingdings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43</cp:revision>
  <dcterms:created xsi:type="dcterms:W3CDTF">2021-03-24T18:43:29Z</dcterms:created>
  <dcterms:modified xsi:type="dcterms:W3CDTF">2021-12-07T00:24:25Z</dcterms:modified>
</cp:coreProperties>
</file>